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DBE"/>
    <a:srgbClr val="1CA253"/>
    <a:srgbClr val="D3D2D2"/>
    <a:srgbClr val="FFFFFF"/>
    <a:srgbClr val="848281"/>
    <a:srgbClr val="0F9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53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278B-F570-45E1-AC7E-EF47A01B700C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E3ED6-EB5C-4A21-9F36-303CCD14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5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E3ED6-EB5C-4A21-9F36-303CCD14B3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46A45C-E09B-452C-92EC-423BFE7D59CE}"/>
              </a:ext>
            </a:extLst>
          </p:cNvPr>
          <p:cNvSpPr/>
          <p:nvPr userDrawn="1"/>
        </p:nvSpPr>
        <p:spPr>
          <a:xfrm>
            <a:off x="-1" y="5926316"/>
            <a:ext cx="12206177" cy="947394"/>
          </a:xfrm>
          <a:prstGeom prst="rect">
            <a:avLst/>
          </a:prstGeom>
          <a:gradFill flip="none" rotWithShape="1">
            <a:gsLst>
              <a:gs pos="0">
                <a:srgbClr val="0F9B49">
                  <a:tint val="66000"/>
                  <a:satMod val="160000"/>
                </a:srgbClr>
              </a:gs>
              <a:gs pos="50000">
                <a:srgbClr val="0F9B49">
                  <a:tint val="44500"/>
                  <a:satMod val="160000"/>
                </a:srgbClr>
              </a:gs>
              <a:gs pos="100000">
                <a:srgbClr val="0F9B49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848281"/>
                </a:solidFill>
                <a:latin typeface="Bookman Old Style" panose="02050604050505020204" pitchFamily="18" charset="0"/>
              </a:rPr>
              <a:t>                  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B686AC-292B-4241-AD46-AF11DE9023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" y="5942026"/>
            <a:ext cx="2089894" cy="91597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6857043-8B98-45DF-BA92-961EE00F36DC}"/>
              </a:ext>
            </a:extLst>
          </p:cNvPr>
          <p:cNvSpPr/>
          <p:nvPr userDrawn="1"/>
        </p:nvSpPr>
        <p:spPr>
          <a:xfrm>
            <a:off x="0" y="0"/>
            <a:ext cx="12192000" cy="895546"/>
          </a:xfrm>
          <a:prstGeom prst="rect">
            <a:avLst/>
          </a:prstGeom>
          <a:solidFill>
            <a:srgbClr val="B6DD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0EE70-6C4B-4632-92DD-635373A5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C415BE-E775-433D-9A09-E9475E711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975A34-11C1-4026-B1C5-5641EEA8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B8E9FF-E235-45CE-8203-33C03A52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107C48-4E40-41B1-AB3B-AAD2F867F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03CA20-FF85-4569-B15A-6EF0131E2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9EADB-F747-40F5-AF13-1735D00C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8C46A0-1EDC-4D79-A298-CE4981B21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EBF8AC-553F-40C1-9D5F-6C64E2B2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ABD7A0-4E14-4196-8FEE-2FE10E2C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21F3E-C446-4BDA-A4A6-DFD41328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53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D223AD-6239-47A5-AFA7-8F7E670D6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080AA5-23EC-4B96-9D8F-2220029AA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8E4CA-430E-4F7A-9771-D5EC7C9B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A3A9D0-5D21-4F1C-B327-C15D496C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B909B8-1E57-4CF9-AB45-34554123F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85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086FF-72DA-47B3-9E60-3228630D4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0D970-24C7-4B7A-BA7D-5AA652509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0D2871-B324-407A-9DEA-17E146CE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7DD72-1CB4-45AB-BFD3-9845E9AC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E1659-84BB-49CE-9A51-E011D5C8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64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7FE64-00FD-4D76-8CF0-158A0FB3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8CA897-0582-4EB7-82D7-C426AAC8D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4268E-C9F4-4B0E-A45C-AAD3ACCCF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BCF6C9-EFF4-4DCE-A9F6-CE75959B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3DE277-6AD4-4F97-AC97-9B1BE1C5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13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A61EB-7D4A-429F-8243-D331732E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6BCB36-17DA-4B30-99CA-8D7E44C45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8DDC4-8D5B-4D4F-A5D0-B8FDC62AF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E1FD6-526F-43DD-8CDE-5734736D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889397-37E7-4EEE-A21B-9BE10804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412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AED51-461B-4102-813D-AF3B6244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02A5-0E84-4411-B1B5-BA780719A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9F9C5F-ED7B-4322-8BF2-C66C6BA73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A50235-AD2A-4EF2-A81D-31C46761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843207-BAFD-4FB3-87B6-9D05A162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EF8C0C-32FD-4CD9-B1CD-A65AC3A8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76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74707-D535-4803-88E4-E14E7C74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BE178A-1486-4BC0-A6BD-737992825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AF0AA3-001A-458D-A591-274914E37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045FDD-E55C-4928-A043-EC808B947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15A494-19AD-4BFC-B6E2-B5E6D07AD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F4C219-9C11-4686-AE09-575F2408E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525431-784A-404B-BAA4-7375B6EDD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5B5B26-BF2F-4C71-9631-FE1B6386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51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CD86C-2C39-47C2-BC43-6B360458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8F1B896-DE25-4A6B-A64A-C735E1C0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E82CA4-E9EE-40A4-88E5-2E7C5D66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32449D-70A3-4F1E-A417-D78249CAC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39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F869B1-63BC-4C08-9DA2-79740280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6AC5A2-7A7B-41A0-B2AA-DEE497074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FC2FEF-14A5-4EA7-876E-F2F00770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4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DB6AF-18E8-443A-9167-364F71139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D85268-B0F1-4E00-B122-12FDE358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678D57-E7EA-4B59-A7BE-C3DCCAD0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995B22-97D1-482D-B191-24B87173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6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AFD01-15AA-4016-83FE-6C4D252C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53DF4D-465B-434D-9C73-FA1DFA661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41645F-BFAD-45E0-A1EE-E2AE7507E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298569-E108-4173-8EF7-9FF2C130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3FABBD-1F6A-4256-BA17-FD2C07885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11439-CCC5-4B07-890D-2FE55458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06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C8A42-99AB-4C5C-95FC-36867C84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71A1FF-D7CF-4A0D-8B4C-41B3A80B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DFB25A-01AB-4EA6-A790-247F9DDCA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48F021-5E61-4666-975D-23D40A67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3BF75B1-2F92-4F31-BE2F-BEB12C66F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BEF024-E600-49A3-8293-3620F4EE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456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A825F-556D-4E30-8BAB-47D567CC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859591-3745-4741-8A80-968E03006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51A83B-A28A-4C08-8FBA-9B91969B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E11447-3542-43B9-A312-76DAA810C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05607-50F3-475A-9B6F-5621FECD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00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0C117B-2CBD-4682-A6A2-4636F3541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2DB2C6-9BCC-48B8-8426-EC317971B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CE0A7-A750-49AD-80C5-F4CC74EF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8720C0-22ED-4526-B06E-1BD23B7D1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49EEB6-3CAE-4935-B47D-E472DAB9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6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D0AB-8118-4EE0-9228-0FF3B0D4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5DD00C-E72B-4482-987B-AC03383E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A6DF80-9D8F-41A1-B441-E838E8D6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95F6D-7FDF-432A-BCF7-93494E2A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0F3D1-1837-47C3-8DBF-A261E2AD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3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723A32-447E-49B0-9828-FBFBAB97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ECD174-FFF7-4E5A-B01A-BCA73723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F76F2-6993-46C2-99BB-75473E69A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D205B-887F-4E37-AFFE-1895C8F3C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E88D7-9039-4AA9-983F-A90664CA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2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8903DE-FA7F-482F-A2DB-1A2273AE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4CDFA-C410-44F2-8549-F15D9626E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096750-7481-4620-B3B4-176E2D005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C2A3CC-7D58-450D-AD74-88AF1AADA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C8D9B5-AA12-4E61-A124-FB072049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1CDD9D-C033-4816-86C5-39A2BBD4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1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60AFD-3D3F-4F91-9A20-544AEE23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915866-E37C-4884-A2B3-BD5DDD8A1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FF615-8288-4AD9-AE17-E287653D0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0755F2-6222-4110-887D-5DB6F4B49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BF3CA62-2694-4137-B86F-67CE20272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E5103C-6851-420C-BF94-1215C1E8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C9C3EF-9DB1-4DC6-A691-2A533EAD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27DE93-F5EA-47A4-9AE3-8373258F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516A3-43D6-44C4-8403-0F92F07B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1CC915-DB4D-4776-AE9B-ABF4A3CC7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A036CF-0D50-4EC6-8337-36DF8764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1D8F675-1229-4A04-A733-05ED2AD1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481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950D6B-379F-4D2A-9FCE-4CAE4B7E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59366A-2ABF-448C-9DFB-BE615B87E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D33F96-6CDB-4D89-93E4-302F0997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E3A75-1BF6-4B23-8663-F5191430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5297C-FC8B-4E01-8C83-DF8BD3D14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B3936-70DE-4459-A3EB-00705D745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D0B9D7-D2D7-49E5-AEDE-75AF3430C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4B339-60A4-4E24-8B0A-E44F37D7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061C6-59B7-4B9E-8745-97A8C623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3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7C9E5-4482-4EA1-8784-6CF175FD3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A6D2D-2530-409B-9353-9C7721EBF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F527DF-5706-4E86-8228-3CEBE20EB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C46B9-9CB9-4BB4-B5CF-AA1F13EC1580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0CF85-1D38-4471-9982-BC7A598C3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40A56A-D041-4119-A5A0-F60FF18D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5B15-0B54-4F0C-963D-7BEC6A548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49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446C5-BCEA-4CB6-A028-46945F2A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0C78D-991F-4E75-BEB4-09C20A8B2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60C46-0AFA-4B69-B06B-46A11C94D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1030-BCE1-491E-87F5-FFD8CB7037E2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39BE47-292C-4E23-8D14-4761F6FFF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19BE7F-DBCD-4C58-BEB6-C236EDF8C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099B6-FD94-4E80-9948-4EE422CC5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BD9D9-D79C-4335-B252-25302043AA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" y="5942026"/>
            <a:ext cx="2089894" cy="915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2ECF0-35CA-4587-9D21-0DCEF0E9CF53}"/>
              </a:ext>
            </a:extLst>
          </p:cNvPr>
          <p:cNvSpPr txBox="1"/>
          <p:nvPr/>
        </p:nvSpPr>
        <p:spPr>
          <a:xfrm>
            <a:off x="68844" y="56562"/>
            <a:ext cx="5247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торгового помещения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852A0-76F5-4897-9264-132497B1DD91}"/>
              </a:ext>
            </a:extLst>
          </p:cNvPr>
          <p:cNvSpPr txBox="1"/>
          <p:nvPr/>
        </p:nvSpPr>
        <p:spPr>
          <a:xfrm>
            <a:off x="6588834" y="1092263"/>
            <a:ext cx="547697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C216BC5-5034-4DA2-88D7-F55EA0806EF9}"/>
              </a:ext>
            </a:extLst>
          </p:cNvPr>
          <p:cNvSpPr/>
          <p:nvPr/>
        </p:nvSpPr>
        <p:spPr>
          <a:xfrm>
            <a:off x="68844" y="548703"/>
            <a:ext cx="6447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г. Сергиев Посад, проспект Красной Армии, д. 52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2B0F50-D522-4258-827B-412C7CF41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4" y="1087023"/>
            <a:ext cx="5728887" cy="45783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503183-8BA5-4F95-B75A-1DB318584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71923"/>
            <a:ext cx="5942247" cy="45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87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BD9D9-D79C-4335-B252-25302043A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" y="5942026"/>
            <a:ext cx="2089894" cy="915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2ECF0-35CA-4587-9D21-0DCEF0E9CF53}"/>
              </a:ext>
            </a:extLst>
          </p:cNvPr>
          <p:cNvSpPr txBox="1"/>
          <p:nvPr/>
        </p:nvSpPr>
        <p:spPr>
          <a:xfrm>
            <a:off x="68844" y="240932"/>
            <a:ext cx="337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ХАРАКТЕРИСТИКИ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B6FD751-7B3B-469A-9827-B9BE152650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81696"/>
              </p:ext>
            </p:extLst>
          </p:nvPr>
        </p:nvGraphicFramePr>
        <p:xfrm>
          <a:off x="256980" y="881742"/>
          <a:ext cx="11660957" cy="49759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08145">
                  <a:extLst>
                    <a:ext uri="{9D8B030D-6E8A-4147-A177-3AD203B41FA5}">
                      <a16:colId xmlns:a16="http://schemas.microsoft.com/office/drawing/2014/main" val="3883269988"/>
                    </a:ext>
                  </a:extLst>
                </a:gridCol>
                <a:gridCol w="8252812">
                  <a:extLst>
                    <a:ext uri="{9D8B030D-6E8A-4147-A177-3AD203B41FA5}">
                      <a16:colId xmlns:a16="http://schemas.microsoft.com/office/drawing/2014/main" val="484577461"/>
                    </a:ext>
                  </a:extLst>
                </a:gridCol>
              </a:tblGrid>
              <a:tr h="3426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Описание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объекта</a:t>
                      </a:r>
                      <a:endParaRPr lang="ru-RU" sz="17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Помещение свободного назначения общей площадью 1461,5 </a:t>
                      </a:r>
                      <a:r>
                        <a:rPr lang="ru-RU" sz="1700" b="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в 3-х этажного нежилого здания. Площадь 1 этажа 1136,1 кв. м., площадь цокольного этажа 265,6 технических помещений 59,8 </a:t>
                      </a:r>
                      <a:r>
                        <a:rPr lang="ru-RU" sz="1700" b="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Здание расположено на первой линии основной транспортной магистрали города, сверхинтенсивный автомобильный трафик, хороший пешеходный трафик, рядом жилой массив и остановки общественного транспорта, рядом со здание есть бесплатная парковка на 50 м/м. Хорошие рекламные возможности. Никаких ограничений по алкоголю и сигаретам нет. Варианты использования – сетевой супермаркет, магазин бытовой химии, парфюмерии и косметики, мебельный магазин, магазин строительных материалов, магазин автомобильных товаров, магазин детских товаров, медицинский центр, салоны цветов, связи и т.д.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27409"/>
                  </a:ext>
                </a:extLst>
              </a:tr>
              <a:tr h="1150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Техническая информация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Открытая планировка, высота потолка - 3,2 м., центральные инженерные коммуникации, электрическая мощность - 70 кВт. Нагрузка на пол 1000 кг на 1 </a:t>
                      </a:r>
                      <a:r>
                        <a:rPr lang="ru-RU" sz="1700" b="0" kern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кв.м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В помещении есть зона разгрузки/погрузки, дебаркадер.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32159"/>
                  </a:ext>
                </a:extLst>
              </a:tr>
              <a:tr h="3622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44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0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BD9D9-D79C-4335-B252-25302043A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" y="5942026"/>
            <a:ext cx="2089894" cy="915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2ECF0-35CA-4587-9D21-0DCEF0E9CF53}"/>
              </a:ext>
            </a:extLst>
          </p:cNvPr>
          <p:cNvSpPr txBox="1"/>
          <p:nvPr/>
        </p:nvSpPr>
        <p:spPr>
          <a:xfrm>
            <a:off x="68844" y="240932"/>
            <a:ext cx="266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ПЛАНИРОВКА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93" y="883357"/>
            <a:ext cx="8735786" cy="504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3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3BD9D9-D79C-4335-B252-25302043A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4" y="5942026"/>
            <a:ext cx="2089894" cy="9159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72ECF0-35CA-4587-9D21-0DCEF0E9CF53}"/>
              </a:ext>
            </a:extLst>
          </p:cNvPr>
          <p:cNvSpPr txBox="1"/>
          <p:nvPr/>
        </p:nvSpPr>
        <p:spPr>
          <a:xfrm>
            <a:off x="68844" y="240932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Century Gothic" panose="020B0502020202020204" pitchFamily="34" charset="0"/>
              </a:rPr>
              <a:t>ФОТО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05" y="2374118"/>
            <a:ext cx="3678440" cy="30845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4DFA1F-45E4-4E29-A1B8-05811394E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5" y="2388318"/>
            <a:ext cx="3893332" cy="30703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C342EB-8824-4289-93FA-4BCD088A4A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780" y="1140202"/>
            <a:ext cx="3893332" cy="33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9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7A52722-6AC4-4322-A468-693FD6F06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1216"/>
              </p:ext>
            </p:extLst>
          </p:nvPr>
        </p:nvGraphicFramePr>
        <p:xfrm>
          <a:off x="293636" y="1214846"/>
          <a:ext cx="11506714" cy="144279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84250">
                  <a:extLst>
                    <a:ext uri="{9D8B030D-6E8A-4147-A177-3AD203B41FA5}">
                      <a16:colId xmlns:a16="http://schemas.microsoft.com/office/drawing/2014/main" val="2129260000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9680">
                  <a:extLst>
                    <a:ext uri="{9D8B030D-6E8A-4147-A177-3AD203B41FA5}">
                      <a16:colId xmlns:a16="http://schemas.microsoft.com/office/drawing/2014/main" val="3176997305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1137655665"/>
                    </a:ext>
                  </a:extLst>
                </a:gridCol>
                <a:gridCol w="3324261">
                  <a:extLst>
                    <a:ext uri="{9D8B030D-6E8A-4147-A177-3AD203B41FA5}">
                      <a16:colId xmlns:a16="http://schemas.microsoft.com/office/drawing/2014/main" val="1117329971"/>
                    </a:ext>
                  </a:extLst>
                </a:gridCol>
              </a:tblGrid>
              <a:tr h="74541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Вид сделки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Этаж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Площадь, кв.м.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Стоимость объекта, руб.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259822444"/>
                  </a:ext>
                </a:extLst>
              </a:tr>
              <a:tr h="6592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Продажа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 этаж</a:t>
                      </a:r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1088,3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45 000 000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404415433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863984A-C4A6-4A7F-8EAB-EA54881B0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92342"/>
              </p:ext>
            </p:extLst>
          </p:nvPr>
        </p:nvGraphicFramePr>
        <p:xfrm>
          <a:off x="293636" y="2657636"/>
          <a:ext cx="11506714" cy="52652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84250">
                  <a:extLst>
                    <a:ext uri="{9D8B030D-6E8A-4147-A177-3AD203B41FA5}">
                      <a16:colId xmlns:a16="http://schemas.microsoft.com/office/drawing/2014/main" val="265109920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3618051940"/>
                    </a:ext>
                  </a:extLst>
                </a:gridCol>
                <a:gridCol w="3997234">
                  <a:extLst>
                    <a:ext uri="{9D8B030D-6E8A-4147-A177-3AD203B41FA5}">
                      <a16:colId xmlns:a16="http://schemas.microsoft.com/office/drawing/2014/main" val="2781396642"/>
                    </a:ext>
                  </a:extLst>
                </a:gridCol>
                <a:gridCol w="38100">
                  <a:extLst>
                    <a:ext uri="{9D8B030D-6E8A-4147-A177-3AD203B41FA5}">
                      <a16:colId xmlns:a16="http://schemas.microsoft.com/office/drawing/2014/main" val="3731368662"/>
                    </a:ext>
                  </a:extLst>
                </a:gridCol>
                <a:gridCol w="3336707">
                  <a:extLst>
                    <a:ext uri="{9D8B030D-6E8A-4147-A177-3AD203B41FA5}">
                      <a16:colId xmlns:a16="http://schemas.microsoft.com/office/drawing/2014/main" val="3447734084"/>
                    </a:ext>
                  </a:extLst>
                </a:gridCol>
              </a:tblGrid>
              <a:tr h="52652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Продажа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 цоколь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313,4</a:t>
                      </a: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6350" marR="6350" marT="635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4 000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000</a:t>
                      </a:r>
                    </a:p>
                  </a:txBody>
                  <a:tcPr marL="6350" marR="6350" marT="6350" anchor="ctr"/>
                </a:tc>
                <a:extLst>
                  <a:ext uri="{0D108BD9-81ED-4DB2-BD59-A6C34878D82A}">
                    <a16:rowId xmlns:a16="http://schemas.microsoft.com/office/drawing/2014/main" val="1322412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125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579</TotalTime>
  <Words>217</Words>
  <Application>Microsoft Office PowerPoint</Application>
  <PresentationFormat>Широкоэкранный</PresentationFormat>
  <Paragraphs>22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Bookman Old Style</vt:lpstr>
      <vt:lpstr>Calibri</vt:lpstr>
      <vt:lpstr>Calibri Light</vt:lpstr>
      <vt:lpstr>Century Gothic</vt:lpstr>
      <vt:lpstr>Times New Roman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</dc:creator>
  <cp:lastModifiedBy>Альбина Кильдиярова</cp:lastModifiedBy>
  <cp:revision>58</cp:revision>
  <dcterms:created xsi:type="dcterms:W3CDTF">2017-07-20T13:58:14Z</dcterms:created>
  <dcterms:modified xsi:type="dcterms:W3CDTF">2022-12-29T10:41:50Z</dcterms:modified>
</cp:coreProperties>
</file>