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8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1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364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639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391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66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95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1665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6404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2150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6688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449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726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78A6-0AA8-40E0-B7F0-678CB3642556}" type="datetimeFigureOut">
              <a:rPr lang="ru-RU" smtClean="0"/>
              <a:t>19.02.2024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5CE2C-BB79-40ED-9D08-A369C6863916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32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youtu.be/OgNfTMwDyLc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6">
                <a:lumMod val="7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12017828" cy="1128011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latin typeface="Century" panose="02040604050505020304" pitchFamily="18" charset="0"/>
              </a:rPr>
              <a:t>ПРОДАЖА </a:t>
            </a:r>
            <a:r>
              <a:rPr lang="ru-RU" sz="2600" b="1" dirty="0" smtClean="0">
                <a:latin typeface="Century" panose="02040604050505020304" pitchFamily="18" charset="0"/>
              </a:rPr>
              <a:t>ЗУ </a:t>
            </a:r>
            <a:r>
              <a:rPr lang="ru-RU" sz="2600" b="1" dirty="0" smtClean="0">
                <a:latin typeface="Century" panose="02040604050505020304" pitchFamily="18" charset="0"/>
              </a:rPr>
              <a:t>ОБЩЕЙ ПЛОЩАДЬЮ 1 220 СОТОК </a:t>
            </a:r>
            <a:r>
              <a:rPr lang="ru-RU" sz="2600" b="1" dirty="0" smtClean="0">
                <a:latin typeface="Century" panose="02040604050505020304" pitchFamily="18" charset="0"/>
              </a:rPr>
              <a:t>ДЛЯ </a:t>
            </a:r>
            <a:r>
              <a:rPr lang="ru-RU" sz="2600" b="1" dirty="0" smtClean="0">
                <a:latin typeface="Century" panose="02040604050505020304" pitchFamily="18" charset="0"/>
              </a:rPr>
              <a:t>СТРОИТЕЛЬСТВА МНОГОЭТАЖНОГО ЖИЛОГО КОМПЛЕКСА</a:t>
            </a:r>
            <a:r>
              <a:rPr lang="ru-RU" sz="2800" b="1" dirty="0" smtClean="0">
                <a:latin typeface="Century" panose="02040604050505020304" pitchFamily="18" charset="0"/>
              </a:rPr>
              <a:t/>
            </a:r>
            <a:br>
              <a:rPr lang="ru-RU" sz="2800" b="1" dirty="0" smtClean="0">
                <a:latin typeface="Century" panose="02040604050505020304" pitchFamily="18" charset="0"/>
              </a:rPr>
            </a:br>
            <a:r>
              <a:rPr lang="ru-RU" sz="2000" b="1" dirty="0" smtClean="0">
                <a:latin typeface="Century" panose="02040604050505020304" pitchFamily="18" charset="0"/>
              </a:rPr>
              <a:t>МО, </a:t>
            </a:r>
            <a:r>
              <a:rPr lang="ru-RU" sz="2000" b="1" dirty="0" err="1" smtClean="0">
                <a:latin typeface="Century" panose="02040604050505020304" pitchFamily="18" charset="0"/>
              </a:rPr>
              <a:t>г.Ногинск</a:t>
            </a:r>
            <a:r>
              <a:rPr lang="ru-RU" sz="2000" b="1" dirty="0" smtClean="0">
                <a:latin typeface="Century" panose="02040604050505020304" pitchFamily="18" charset="0"/>
              </a:rPr>
              <a:t>, ул. Поселковая, д.3</a:t>
            </a:r>
            <a:endParaRPr lang="ru-RU" sz="2000" b="1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723" y="1128011"/>
            <a:ext cx="10186646" cy="5729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26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6">
                <a:lumMod val="7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17828" cy="58189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Century" panose="02040604050505020304" pitchFamily="18" charset="0"/>
              </a:rPr>
              <a:t>Расположение ЗУ</a:t>
            </a:r>
            <a:endParaRPr lang="ru-RU" sz="2500" dirty="0"/>
          </a:p>
        </p:txBody>
      </p:sp>
      <p:sp>
        <p:nvSpPr>
          <p:cNvPr id="4" name="TextBox 3"/>
          <p:cNvSpPr txBox="1"/>
          <p:nvPr/>
        </p:nvSpPr>
        <p:spPr>
          <a:xfrm>
            <a:off x="207124" y="581892"/>
            <a:ext cx="41001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Участок находится на окраине Ногинска в 42 км. от МКАД по Горьковскому шоссе, которое для его жителей является оптимальным маршрутом до Москвы. Неподалёку пролегает Малое бетонное кольцо. Самый надёжный путь – электричкой до Курского вокзала (в среднем 90 минут в пути), ж/д станция «Ногинск» находится в 2 км. от комплекса (3 остановки на автобусе). Оттуда же идёт автобус и маршрутка до метро «Партизанская»</a:t>
            </a:r>
          </a:p>
          <a:p>
            <a:endParaRPr lang="ru-RU" dirty="0"/>
          </a:p>
          <a:p>
            <a:r>
              <a:rPr lang="ru-RU" dirty="0" smtClean="0"/>
              <a:t>Видео участка: </a:t>
            </a:r>
          </a:p>
          <a:p>
            <a:r>
              <a:rPr lang="en-US" dirty="0" smtClean="0">
                <a:hlinkClick r:id="rId2"/>
              </a:rPr>
              <a:t>https://youtu.be/OgNfTMwDyLc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Рядом с объектом расположены: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Детские сады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Школа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Торговый центр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Оборудованные зоны отдыха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247" y="1275555"/>
            <a:ext cx="7529070" cy="436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6">
                <a:lumMod val="7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17828" cy="58189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latin typeface="Century" panose="02040604050505020304" pitchFamily="18" charset="0"/>
              </a:rPr>
              <a:t>ОПИСАНИЕ</a:t>
            </a:r>
            <a:endParaRPr lang="ru-RU" sz="2500" dirty="0"/>
          </a:p>
        </p:txBody>
      </p:sp>
      <p:sp>
        <p:nvSpPr>
          <p:cNvPr id="3" name="TextBox 2"/>
          <p:cNvSpPr txBox="1"/>
          <p:nvPr/>
        </p:nvSpPr>
        <p:spPr>
          <a:xfrm>
            <a:off x="166255" y="1227378"/>
            <a:ext cx="118515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Общая площадь Земельного Участка 122 000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Он состоит из 3-х ЗУ:</a:t>
            </a:r>
          </a:p>
          <a:p>
            <a:pPr marL="342900" indent="-342900">
              <a:buAutoNum type="arabicPeriod"/>
            </a:pPr>
            <a:r>
              <a:rPr lang="ru-RU" dirty="0" smtClean="0"/>
              <a:t>ЗУ общей площадью 30 405 </a:t>
            </a:r>
            <a:r>
              <a:rPr lang="ru-RU" dirty="0" err="1" smtClean="0"/>
              <a:t>кв.м</a:t>
            </a:r>
            <a:r>
              <a:rPr lang="ru-RU" dirty="0" smtClean="0"/>
              <a:t>., кадастровый номер: 50:16:0302012:3382</a:t>
            </a:r>
          </a:p>
          <a:p>
            <a:pPr marL="342900" indent="-342900">
              <a:buAutoNum type="arabicPeriod"/>
            </a:pPr>
            <a:r>
              <a:rPr lang="ru-RU" dirty="0" smtClean="0"/>
              <a:t>ЗУ общей площадью 37 983 </a:t>
            </a:r>
            <a:r>
              <a:rPr lang="ru-RU" dirty="0" err="1" smtClean="0"/>
              <a:t>кв.м</a:t>
            </a:r>
            <a:r>
              <a:rPr lang="ru-RU" dirty="0" smtClean="0"/>
              <a:t>., кадастровый номер: 50:16:0302012:3380</a:t>
            </a:r>
          </a:p>
          <a:p>
            <a:pPr marL="342900" indent="-342900">
              <a:buAutoNum type="arabicPeriod"/>
            </a:pPr>
            <a:r>
              <a:rPr lang="ru-RU" dirty="0" smtClean="0"/>
              <a:t>ЗУ общей площадью 53 812 </a:t>
            </a:r>
            <a:r>
              <a:rPr lang="ru-RU" dirty="0" err="1" smtClean="0"/>
              <a:t>кв.м</a:t>
            </a:r>
            <a:r>
              <a:rPr lang="ru-RU" dirty="0" smtClean="0"/>
              <a:t>., кадастровый номер: 50:16:0302012:3381</a:t>
            </a:r>
          </a:p>
          <a:p>
            <a:endParaRPr lang="ru-RU" dirty="0"/>
          </a:p>
          <a:p>
            <a:r>
              <a:rPr lang="ru-RU" dirty="0" smtClean="0"/>
              <a:t>Категория земель: Земли населённых </a:t>
            </a:r>
            <a:r>
              <a:rPr lang="ru-RU" dirty="0" smtClean="0"/>
              <a:t>пунктов.</a:t>
            </a:r>
            <a:endParaRPr lang="ru-RU" dirty="0" smtClean="0"/>
          </a:p>
          <a:p>
            <a:r>
              <a:rPr lang="ru-RU" dirty="0" smtClean="0"/>
              <a:t>Виды разрешённого использования: Для многоэтажного жилого </a:t>
            </a:r>
            <a:r>
              <a:rPr lang="ru-RU" dirty="0" smtClean="0"/>
              <a:t>строительства.</a:t>
            </a:r>
            <a:endParaRPr lang="ru-RU" dirty="0" smtClean="0"/>
          </a:p>
          <a:p>
            <a:r>
              <a:rPr lang="ru-RU" dirty="0" smtClean="0"/>
              <a:t>Есть </a:t>
            </a:r>
            <a:r>
              <a:rPr lang="ru-RU" dirty="0" smtClean="0"/>
              <a:t>ГПЗУ.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Условия реализации:</a:t>
            </a:r>
          </a:p>
          <a:p>
            <a:r>
              <a:rPr lang="ru-RU" dirty="0" smtClean="0"/>
              <a:t>Продажа недвижимости по </a:t>
            </a:r>
            <a:r>
              <a:rPr lang="ru-RU" dirty="0" smtClean="0"/>
              <a:t>ДПК</a:t>
            </a:r>
            <a:r>
              <a:rPr lang="ru-RU" dirty="0"/>
              <a:t>.</a:t>
            </a:r>
            <a:endParaRPr lang="ru-RU" dirty="0" smtClean="0"/>
          </a:p>
          <a:p>
            <a:r>
              <a:rPr lang="ru-RU" dirty="0" smtClean="0"/>
              <a:t>Стоимость 280 000 000 рублей.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7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6">
                <a:lumMod val="7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17828" cy="4851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entury" panose="02040604050505020304" pitchFamily="18" charset="0"/>
              </a:rPr>
              <a:t>Фотографии ЗУ</a:t>
            </a:r>
            <a:endParaRPr lang="ru-RU" sz="2400" b="1" dirty="0">
              <a:latin typeface="Century" panose="020406040505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958" y="750385"/>
            <a:ext cx="10840453" cy="61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6">
                <a:lumMod val="7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2017828" cy="4851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Century" panose="02040604050505020304" pitchFamily="18" charset="0"/>
              </a:rPr>
              <a:t>Проект застройки ЗУ</a:t>
            </a:r>
            <a:endParaRPr lang="ru-RU" sz="2400" b="1" dirty="0"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446" y="485192"/>
            <a:ext cx="1163425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Ранее на данный ЗУ был разработан проект ЖК «Рябиновые аллеи»</a:t>
            </a:r>
          </a:p>
          <a:p>
            <a:r>
              <a:rPr lang="ru-RU" dirty="0" smtClean="0"/>
              <a:t>Проектом была предусмотрена разно уровневая застройка в составе 21 жилого дома этажностью от 3 до 7 этажей. Общая площадь жилых домов 73 070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endParaRPr lang="ru-RU" sz="1400" dirty="0"/>
          </a:p>
          <a:p>
            <a:r>
              <a:rPr lang="ru-RU" dirty="0" smtClean="0"/>
              <a:t>В комплексную застройку так же входили: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Торговые помещения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Детское дошкольное учреждение в 2 этажа общей площадью 2 000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Закрытая 3-х уровневая автопарковка общей площадью 9 000 </a:t>
            </a:r>
            <a:r>
              <a:rPr lang="ru-RU" dirty="0" err="1" smtClean="0"/>
              <a:t>кв.м</a:t>
            </a:r>
            <a:r>
              <a:rPr lang="ru-RU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Кафе-ресторан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Игровые площадки и гимнастические комплексы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dirty="0"/>
          </a:p>
          <a:p>
            <a:r>
              <a:rPr lang="ru-RU" dirty="0" smtClean="0"/>
              <a:t>Проект благоустройства предполагал использование малых архитектурных форм, мощение тротуарной плиткой, обильное озеленение газонной травой, высадку декоративных деревьев и кустарника. </a:t>
            </a:r>
          </a:p>
          <a:p>
            <a:endParaRPr lang="ru-RU" sz="1400" dirty="0"/>
          </a:p>
          <a:p>
            <a:r>
              <a:rPr lang="ru-RU" dirty="0" smtClean="0"/>
              <a:t>Предполагались следующие технические характеристики: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Высота этажа жилых помещений – 2,8 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Степень огнестойкости здания </a:t>
            </a:r>
            <a:r>
              <a:rPr lang="en-US" dirty="0" smtClean="0"/>
              <a:t>II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Класс пожарной опасности – 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Фундаменты – монолитные столбчатые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Монолитный железобетонный каркас с монолитной </a:t>
            </a:r>
            <a:r>
              <a:rPr lang="ru-RU" dirty="0" err="1" smtClean="0"/>
              <a:t>безригельной</a:t>
            </a:r>
            <a:r>
              <a:rPr lang="ru-RU" dirty="0" smtClean="0"/>
              <a:t> плитой перекрытия из бетона класса В25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Стены </a:t>
            </a:r>
            <a:r>
              <a:rPr lang="ru-RU" dirty="0" smtClean="0"/>
              <a:t>лестничных </a:t>
            </a:r>
            <a:r>
              <a:rPr lang="ru-RU" dirty="0" smtClean="0"/>
              <a:t>клеток – монолитные железобетонные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Конструкция кровли – скатные по деревянным стропильным балкам. Покрытие кровли – </a:t>
            </a:r>
            <a:r>
              <a:rPr lang="ru-RU" dirty="0" err="1" smtClean="0"/>
              <a:t>резино</a:t>
            </a:r>
            <a:r>
              <a:rPr lang="ru-RU" dirty="0" smtClean="0"/>
              <a:t>-битумная черепица </a:t>
            </a:r>
            <a:r>
              <a:rPr lang="en-US" dirty="0" smtClean="0"/>
              <a:t>SHINGLASS</a:t>
            </a:r>
            <a:r>
              <a:rPr lang="ru-RU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06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000">
              <a:schemeClr val="accent6">
                <a:lumMod val="60000"/>
                <a:lumOff val="40000"/>
              </a:schemeClr>
            </a:gs>
            <a:gs pos="100000">
              <a:schemeClr val="accent6">
                <a:lumMod val="60000"/>
                <a:lumOff val="40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99000">
              <a:schemeClr val="accent6">
                <a:lumMod val="75000"/>
              </a:schemeClr>
            </a:gs>
            <a:gs pos="0">
              <a:schemeClr val="accent6">
                <a:lumMod val="20000"/>
                <a:lumOff val="8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17"/>
            <a:ext cx="12191999" cy="68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1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353</Words>
  <Application>Microsoft Office PowerPoint</Application>
  <PresentationFormat>Широкоэкранный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Century</vt:lpstr>
      <vt:lpstr>Тема Office</vt:lpstr>
      <vt:lpstr>ПРОДАЖА ЗУ ОБЩЕЙ ПЛОЩАДЬЮ 1 220 СОТОК ДЛЯ СТРОИТЕЛЬСТВА МНОГОЭТАЖНОГО ЖИЛОГО КОМПЛЕКСА МО, г.Ногинск, ул. Поселковая, д.3</vt:lpstr>
      <vt:lpstr>Расположение ЗУ</vt:lpstr>
      <vt:lpstr>ОПИСАНИЕ</vt:lpstr>
      <vt:lpstr>Фотографии ЗУ</vt:lpstr>
      <vt:lpstr>Проект застройки ЗУ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ПРОДАЖА КОМПЛЕКСА ИЗ 3-х ЗУ ОБЩЕЙ ПЛОЩАДЬЮ 1 220 </dc:title>
  <dc:creator>Татьяна Диденко</dc:creator>
  <cp:lastModifiedBy>Татьяна Диденко</cp:lastModifiedBy>
  <cp:revision>22</cp:revision>
  <dcterms:created xsi:type="dcterms:W3CDTF">2024-02-16T13:34:37Z</dcterms:created>
  <dcterms:modified xsi:type="dcterms:W3CDTF">2024-02-19T09:26:26Z</dcterms:modified>
</cp:coreProperties>
</file>